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  <p:sldMasterId id="2147483991" r:id="rId4"/>
    <p:sldMasterId id="2147483657" r:id="rId5"/>
    <p:sldMasterId id="2147483658" r:id="rId6"/>
    <p:sldMasterId id="2147483659" r:id="rId7"/>
    <p:sldMasterId id="2147483651" r:id="rId8"/>
    <p:sldMasterId id="2147483652" r:id="rId9"/>
    <p:sldMasterId id="2147483653" r:id="rId10"/>
    <p:sldMasterId id="2147483654" r:id="rId11"/>
    <p:sldMasterId id="2147483655" r:id="rId12"/>
    <p:sldMasterId id="2147483656" r:id="rId13"/>
  </p:sldMasterIdLst>
  <p:notesMasterIdLst>
    <p:notesMasterId r:id="rId30"/>
  </p:notesMasterIdLst>
  <p:sldIdLst>
    <p:sldId id="256" r:id="rId14"/>
    <p:sldId id="257" r:id="rId15"/>
    <p:sldId id="260" r:id="rId16"/>
    <p:sldId id="261" r:id="rId17"/>
    <p:sldId id="316" r:id="rId18"/>
    <p:sldId id="315" r:id="rId19"/>
    <p:sldId id="317" r:id="rId20"/>
    <p:sldId id="263" r:id="rId21"/>
    <p:sldId id="265" r:id="rId22"/>
    <p:sldId id="266" r:id="rId23"/>
    <p:sldId id="278" r:id="rId24"/>
    <p:sldId id="271" r:id="rId25"/>
    <p:sldId id="272" r:id="rId26"/>
    <p:sldId id="274" r:id="rId27"/>
    <p:sldId id="279" r:id="rId28"/>
    <p:sldId id="259" r:id="rId2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831FB5"/>
    <a:srgbClr val="76B900"/>
    <a:srgbClr val="0082D1"/>
    <a:srgbClr val="FFC726"/>
    <a:srgbClr val="E80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65" d="100"/>
          <a:sy n="65" d="100"/>
        </p:scale>
        <p:origin x="147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Master" Target="slideMasters/slideMaster1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AC1677E1-A36F-4593-AF5E-2B1A4C1113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5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61394D-2366-4B52-85DA-B99F14A54C00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9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3CFFB7-FDC4-4746-BB01-9941A8E69632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ock strip 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ULL LOGO - GUNMET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2420938"/>
            <a:ext cx="7772400" cy="18002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4678363"/>
            <a:ext cx="6478588" cy="1800225"/>
          </a:xfrm>
        </p:spPr>
        <p:txBody>
          <a:bodyPr/>
          <a:lstStyle>
            <a:lvl1pPr marL="0" indent="0" algn="ctr">
              <a:buFontTx/>
              <a:buNone/>
              <a:defRPr sz="3000" b="1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36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6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2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83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3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7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8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07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171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9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4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62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98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561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50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20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45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91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043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618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35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56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33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72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2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70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63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15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367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17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9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72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67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391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4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55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13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77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74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997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48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19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79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22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03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069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23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2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44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59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67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942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6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5309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89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4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006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4678363"/>
            <a:ext cx="3162300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4678363"/>
            <a:ext cx="3163888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49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78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287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6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49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8"/>
            <a:ext cx="8642350" cy="558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9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7" name="Picture 1" descr="block strip horizontal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FULL LOGO - GUNMETAL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Residential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831F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428875"/>
            <a:ext cx="77739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4678363"/>
            <a:ext cx="6478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  <p:pic>
        <p:nvPicPr>
          <p:cNvPr id="11268" name="Picture 7" descr="FULL LOGO - GUNMET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block strip horizontal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3D4242"/>
          </a:solidFill>
          <a:latin typeface="Georgia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IBBON_UNCROPP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5084763"/>
            <a:ext cx="71421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2" name="Picture 7" descr="FULL LOGO - GUNMETA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70977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 Bold"/>
          <a:ea typeface="ＭＳ Ｐゴシック" charset="0"/>
          <a:cs typeface="Arial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 Bold" panose="020B0704020202020204" pitchFamily="34" charset="0"/>
          <a:ea typeface="ＭＳ Ｐゴシック" charset="0"/>
          <a:cs typeface="Arial Bold" panose="020B07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 Bold" panose="020B0704020202020204" pitchFamily="34" charset="0"/>
          <a:ea typeface="ＭＳ Ｐゴシック" charset="0"/>
          <a:cs typeface="Arial Bold" panose="020B07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 Bold" panose="020B0704020202020204" pitchFamily="34" charset="0"/>
          <a:ea typeface="ＭＳ Ｐゴシック" charset="0"/>
          <a:cs typeface="Arial Bold" panose="020B07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Arial Bold" panose="020B0704020202020204" pitchFamily="34" charset="0"/>
          <a:ea typeface="ＭＳ Ｐゴシック" charset="0"/>
          <a:cs typeface="Arial Bold" panose="020B07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Bronze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Silver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Gold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Volunteering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E806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Physical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FFC7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Skills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0082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Expedition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76B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379787" y="2979737"/>
            <a:ext cx="6732587" cy="3659187"/>
            <a:chOff x="3779977" y="2691194"/>
            <a:chExt cx="6732175" cy="3659817"/>
          </a:xfrm>
        </p:grpSpPr>
        <p:pic>
          <p:nvPicPr>
            <p:cNvPr id="14341" name="Picture 14" descr="C:\Users\Charlie\Dropbox\Inspired\Inspired Logo - 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917" y="3398683"/>
              <a:ext cx="4616574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79977" y="2691194"/>
              <a:ext cx="6732175" cy="70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GB" sz="4000" b="1" dirty="0">
                  <a:latin typeface="Berlin Sans FB" panose="020E0602020502020306" pitchFamily="34" charset="0"/>
                  <a:ea typeface="Arial Unicode MS" panose="020B0604020202020204" pitchFamily="34" charset="-128"/>
                  <a:cs typeface="Microsoft Sans Serif" panose="020B0604020202020204" pitchFamily="34" charset="0"/>
                </a:rPr>
                <a:t>In Association with…</a:t>
              </a:r>
            </a:p>
          </p:txBody>
        </p:sp>
      </p:grp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971550" y="1257300"/>
            <a:ext cx="6731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600" b="1" dirty="0">
                <a:latin typeface="Berlin Sans FB" panose="020E0602020502020306" pitchFamily="34" charset="0"/>
                <a:ea typeface="Arial Unicode MS" panose="020B0604020202020204" pitchFamily="34" charset="-128"/>
                <a:cs typeface="Microsoft Sans Serif" panose="020B0604020202020204" pitchFamily="34" charset="0"/>
              </a:rPr>
              <a:t>THE DUKE OF EDINBURGH’S AWARD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7" y="3501008"/>
            <a:ext cx="2419877" cy="3051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1268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Skill, Volunteering &amp; </a:t>
            </a:r>
            <a:br>
              <a:rPr lang="en-GB" altLang="en-US" sz="4400" b="1" kern="0" dirty="0">
                <a:latin typeface="Berlin Sans FB Demi" pitchFamily="34" charset="0"/>
              </a:rPr>
            </a:br>
            <a:r>
              <a:rPr lang="en-GB" altLang="en-US" sz="4400" b="1" kern="0" dirty="0">
                <a:latin typeface="Berlin Sans FB Demi" pitchFamily="34" charset="0"/>
              </a:rPr>
              <a:t>Physical Recreation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278092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b="1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What Counts?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b="1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marL="825500" lvl="1" algn="ctr" eaLnBrk="1" hangingPunct="1">
              <a:lnSpc>
                <a:spcPct val="90000"/>
              </a:lnSpc>
              <a:defRPr/>
            </a:pPr>
            <a:r>
              <a:rPr lang="en-GB" altLang="en-US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Any activities that are </a:t>
            </a:r>
            <a:r>
              <a:rPr lang="en-GB" altLang="en-US" b="1" i="1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non compulsory.</a:t>
            </a:r>
            <a:endParaRPr lang="en-GB" altLang="en-US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marL="539750" lvl="1" indent="0" algn="ctr" eaLnBrk="1" hangingPunct="1">
              <a:lnSpc>
                <a:spcPct val="90000"/>
              </a:lnSpc>
              <a:buNone/>
              <a:defRPr/>
            </a:pPr>
            <a:endParaRPr lang="en-GB" altLang="en-US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If you normally play for a team you may wish to consider making your Physical Recreation the longer  section.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Example Section Options: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6084888" y="1772816"/>
            <a:ext cx="2801937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63525" indent="-26352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b="1" dirty="0">
                <a:latin typeface="Berlin Sans FB" panose="020E0602020502020306" pitchFamily="34" charset="0"/>
              </a:rPr>
              <a:t>Volunteering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Fundraising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Animal welfare</a:t>
            </a:r>
          </a:p>
          <a:p>
            <a:pPr eaLnBrk="1" hangingPunct="1"/>
            <a:r>
              <a:rPr lang="en-GB" altLang="en-US" sz="2000" dirty="0" err="1">
                <a:latin typeface="Berlin Sans FB" panose="020E0602020502020306" pitchFamily="34" charset="0"/>
              </a:rPr>
              <a:t>Girlguiding</a:t>
            </a:r>
            <a:r>
              <a:rPr lang="en-GB" altLang="en-US" sz="2000" dirty="0">
                <a:latin typeface="Berlin Sans FB" panose="020E0602020502020306" pitchFamily="34" charset="0"/>
              </a:rPr>
              <a:t> UK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Scout Association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Sports leadership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Promotion &amp; PR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Music tuition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Youth work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Music tuition</a:t>
            </a: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323850" y="1772816"/>
            <a:ext cx="2659063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b="1" dirty="0">
                <a:latin typeface="Berlin Sans FB" panose="020E0602020502020306" pitchFamily="34" charset="0"/>
              </a:rPr>
              <a:t>Skill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Playing a musical instrument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Keeping of pets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Dog training &amp; handling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Performing Arts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Cookery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Writing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First Aid</a:t>
            </a:r>
          </a:p>
          <a:p>
            <a:pPr eaLnBrk="1" hangingPunct="1"/>
            <a:r>
              <a:rPr lang="en-GB" altLang="en-US" sz="2000" dirty="0">
                <a:latin typeface="Berlin Sans FB" panose="020E0602020502020306" pitchFamily="34" charset="0"/>
              </a:rPr>
              <a:t>DIY</a:t>
            </a:r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3203575" y="1772816"/>
            <a:ext cx="2665413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b="1" dirty="0">
                <a:latin typeface="Berlin Sans FB" panose="020E0602020502020306" pitchFamily="34" charset="0"/>
              </a:rPr>
              <a:t>Physical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Golf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Running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Diving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Rowing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Football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Tennis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Hockey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Netball</a:t>
            </a:r>
          </a:p>
          <a:p>
            <a:pPr marL="342900" indent="-342900" eaLnBrk="1" hangingPunct="1"/>
            <a:r>
              <a:rPr lang="en-GB" altLang="en-US" sz="2000" dirty="0">
                <a:latin typeface="Berlin Sans FB" panose="020E0602020502020306" pitchFamily="34" charset="0"/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30633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83649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6088" y="105273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Expedition</a:t>
            </a:r>
            <a:r>
              <a:rPr lang="en-GB" altLang="en-US" sz="4600" b="1" kern="0" dirty="0"/>
              <a:t> </a:t>
            </a:r>
            <a:r>
              <a:rPr lang="en-GB" altLang="en-US" sz="4400" b="1" kern="0" dirty="0">
                <a:latin typeface="Berlin Sans FB Demi" pitchFamily="34" charset="0"/>
              </a:rPr>
              <a:t>Section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63AF117-5D10-4DBF-82FB-79E368F05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2195736"/>
            <a:ext cx="6554602" cy="48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The Expedition Section is split into 3 parts, each of which must be completed </a:t>
            </a:r>
            <a:r>
              <a:rPr lang="en-GB" altLang="en-US" b="1" i="1" kern="0" dirty="0">
                <a:latin typeface="Berlin Sans FB" panose="020E0602020502020306" pitchFamily="34" charset="0"/>
              </a:rPr>
              <a:t>successfully</a:t>
            </a:r>
            <a:r>
              <a:rPr lang="en-GB" altLang="en-US" kern="0" dirty="0">
                <a:latin typeface="Berlin Sans FB" panose="020E0602020502020306" pitchFamily="34" charset="0"/>
              </a:rPr>
              <a:t>:</a:t>
            </a:r>
          </a:p>
          <a:p>
            <a:pPr lvl="4" algn="ctr" eaLnBrk="1" hangingPunct="1">
              <a:buFontTx/>
              <a:buNone/>
              <a:defRPr/>
            </a:pPr>
            <a:endParaRPr lang="en-GB" altLang="en-US" sz="3200" kern="0" dirty="0">
              <a:latin typeface="Berlin Sans FB" panose="020E0602020502020306" pitchFamily="34" charset="0"/>
            </a:endParaRPr>
          </a:p>
          <a:p>
            <a:pPr algn="ctr" eaLnBrk="1" hangingPunct="1">
              <a:buNone/>
              <a:defRPr/>
            </a:pPr>
            <a:r>
              <a:rPr lang="en-GB" altLang="en-US" sz="4000" kern="0" dirty="0">
                <a:latin typeface="Berlin Sans FB" panose="020E0602020502020306" pitchFamily="34" charset="0"/>
              </a:rPr>
              <a:t>Training Weekend</a:t>
            </a:r>
          </a:p>
          <a:p>
            <a:pPr algn="ctr" eaLnBrk="1" hangingPunct="1">
              <a:buNone/>
              <a:defRPr/>
            </a:pPr>
            <a:r>
              <a:rPr lang="en-GB" altLang="en-US" sz="4000" kern="0" dirty="0">
                <a:latin typeface="Berlin Sans FB" panose="020E0602020502020306" pitchFamily="34" charset="0"/>
              </a:rPr>
              <a:t>Practice Expedition</a:t>
            </a:r>
          </a:p>
          <a:p>
            <a:pPr algn="ctr" eaLnBrk="1" hangingPunct="1">
              <a:buNone/>
              <a:defRPr/>
            </a:pPr>
            <a:r>
              <a:rPr lang="en-GB" altLang="en-US" sz="4000" kern="0" dirty="0">
                <a:latin typeface="Berlin Sans FB" panose="020E0602020502020306" pitchFamily="34" charset="0"/>
              </a:rPr>
              <a:t>Assessed Expedition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113387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Expedition</a:t>
            </a:r>
            <a:r>
              <a:rPr lang="en-GB" altLang="en-US" sz="4400" b="1" kern="0" dirty="0"/>
              <a:t> </a:t>
            </a:r>
            <a:r>
              <a:rPr lang="en-GB" altLang="en-US" sz="4400" b="1" kern="0" dirty="0">
                <a:latin typeface="Berlin Sans FB Demi" pitchFamily="34" charset="0"/>
              </a:rPr>
              <a:t>Section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6090543" y="1916113"/>
            <a:ext cx="2801937" cy="374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63525" indent="-26352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b="1" dirty="0">
                <a:latin typeface="Berlin Sans FB" panose="020E0602020502020306" pitchFamily="34" charset="0"/>
              </a:rPr>
              <a:t>Assessed Expedition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Bronze</a:t>
            </a:r>
          </a:p>
          <a:p>
            <a:pPr lvl="1" eaLnBrk="1" hangingPunct="1"/>
            <a:r>
              <a:rPr lang="en-GB" altLang="en-US" sz="1800" dirty="0">
                <a:latin typeface="Berlin Sans FB" panose="020E0602020502020306" pitchFamily="34" charset="0"/>
              </a:rPr>
              <a:t>2 Days &amp; 1 Night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 Silver </a:t>
            </a:r>
          </a:p>
          <a:p>
            <a:pPr lvl="1" eaLnBrk="1" hangingPunct="1"/>
            <a:r>
              <a:rPr lang="en-GB" altLang="en-US" sz="1800" dirty="0">
                <a:latin typeface="Berlin Sans FB" panose="020E0602020502020306" pitchFamily="34" charset="0"/>
              </a:rPr>
              <a:t>3 Days &amp; 2 Nights</a:t>
            </a:r>
            <a:endParaRPr lang="en-GB" altLang="en-US" sz="1600" dirty="0">
              <a:latin typeface="Berlin Sans FB" panose="020E0602020502020306" pitchFamily="34" charset="0"/>
            </a:endParaRP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Gold</a:t>
            </a:r>
          </a:p>
          <a:p>
            <a:pPr lvl="1" eaLnBrk="1" hangingPunct="1"/>
            <a:r>
              <a:rPr lang="en-GB" altLang="en-US" sz="1600" dirty="0">
                <a:latin typeface="Berlin Sans FB" panose="020E0602020502020306" pitchFamily="34" charset="0"/>
              </a:rPr>
              <a:t>4 Days &amp; 3 Nights</a:t>
            </a:r>
          </a:p>
          <a:p>
            <a:pPr marL="0" indent="0" algn="ctr" eaLnBrk="1" hangingPunct="1">
              <a:buNone/>
            </a:pPr>
            <a:endParaRPr lang="en-GB" altLang="en-US" sz="1800" dirty="0">
              <a:latin typeface="Berlin Sans FB" panose="020E0602020502020306" pitchFamily="34" charset="0"/>
            </a:endParaRPr>
          </a:p>
          <a:p>
            <a:pPr marL="0" indent="0" algn="ctr" eaLnBrk="1" hangingPunct="1">
              <a:buNone/>
            </a:pPr>
            <a:r>
              <a:rPr lang="en-GB" altLang="en-US" sz="1800" dirty="0">
                <a:latin typeface="Berlin Sans FB" panose="020E0602020502020306" pitchFamily="34" charset="0"/>
              </a:rPr>
              <a:t>Remotely Supervised</a:t>
            </a:r>
          </a:p>
          <a:p>
            <a:pPr eaLnBrk="1" hangingPunct="1"/>
            <a:endParaRPr lang="en-GB" altLang="en-US" sz="2000" dirty="0">
              <a:latin typeface="Berlin Sans FB" panose="020E0602020502020306" pitchFamily="34" charset="0"/>
            </a:endParaRPr>
          </a:p>
          <a:p>
            <a:pPr eaLnBrk="1" hangingPunct="1"/>
            <a:endParaRPr lang="en-GB" altLang="en-US" sz="2000" dirty="0">
              <a:latin typeface="Berlin Sans FB" panose="020E0602020502020306" pitchFamily="34" charset="0"/>
            </a:endParaRP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402233" y="1916113"/>
            <a:ext cx="2659063" cy="374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b="1" dirty="0">
                <a:latin typeface="Berlin Sans FB" panose="020E0602020502020306" pitchFamily="34" charset="0"/>
              </a:rPr>
              <a:t>Training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Bronze</a:t>
            </a:r>
          </a:p>
          <a:p>
            <a:pPr lvl="1" eaLnBrk="1" hangingPunct="1"/>
            <a:r>
              <a:rPr lang="en-GB" altLang="en-US" sz="1800" dirty="0">
                <a:latin typeface="Berlin Sans FB" panose="020E0602020502020306" pitchFamily="34" charset="0"/>
              </a:rPr>
              <a:t>2 Days &amp; 1 Night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Silver </a:t>
            </a:r>
          </a:p>
          <a:p>
            <a:pPr lvl="1" eaLnBrk="1" hangingPunct="1"/>
            <a:r>
              <a:rPr lang="en-GB" altLang="en-US" sz="1800" dirty="0">
                <a:latin typeface="Berlin Sans FB" panose="020E0602020502020306" pitchFamily="34" charset="0"/>
              </a:rPr>
              <a:t>2 Days &amp; 1 Night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Gold</a:t>
            </a:r>
            <a:endParaRPr lang="en-GB" altLang="en-US" sz="2000" dirty="0">
              <a:latin typeface="Berlin Sans FB" panose="020E0602020502020306" pitchFamily="34" charset="0"/>
            </a:endParaRPr>
          </a:p>
          <a:p>
            <a:pPr lvl="1" eaLnBrk="1" hangingPunct="1"/>
            <a:r>
              <a:rPr lang="en-GB" altLang="en-US" sz="1800" dirty="0">
                <a:latin typeface="Berlin Sans FB" panose="020E0602020502020306" pitchFamily="34" charset="0"/>
              </a:rPr>
              <a:t>2 Day &amp; 1 Night</a:t>
            </a:r>
            <a:endParaRPr lang="en-GB" altLang="en-US" sz="2000" dirty="0">
              <a:latin typeface="Berlin Sans FB" panose="020E0602020502020306" pitchFamily="34" charset="0"/>
            </a:endParaRP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DofE Training Syllabus completed.</a:t>
            </a:r>
          </a:p>
          <a:p>
            <a:pPr marL="0" indent="0" algn="ctr" eaLnBrk="1" hangingPunct="1">
              <a:buNone/>
            </a:pPr>
            <a:endParaRPr lang="en-GB" altLang="en-US" sz="1050" dirty="0">
              <a:latin typeface="Berlin Sans FB" panose="020E0602020502020306" pitchFamily="34" charset="0"/>
            </a:endParaRPr>
          </a:p>
          <a:p>
            <a:pPr marL="0" indent="0" algn="ctr" eaLnBrk="1" hangingPunct="1">
              <a:buNone/>
            </a:pPr>
            <a:r>
              <a:rPr lang="en-GB" altLang="en-US" sz="1800" dirty="0">
                <a:latin typeface="Berlin Sans FB" panose="020E0602020502020306" pitchFamily="34" charset="0"/>
              </a:rPr>
              <a:t>Directly Supervised</a:t>
            </a:r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3205760" y="1916113"/>
            <a:ext cx="2768599" cy="374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b="1" dirty="0">
                <a:latin typeface="Berlin Sans FB" panose="020E0602020502020306" pitchFamily="34" charset="0"/>
              </a:rPr>
              <a:t>Practice Expedition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 Bronze</a:t>
            </a:r>
          </a:p>
          <a:p>
            <a:pPr lvl="1" eaLnBrk="1" hangingPunct="1"/>
            <a:r>
              <a:rPr lang="en-GB" altLang="en-US" sz="1800" dirty="0">
                <a:latin typeface="Berlin Sans FB" panose="020E0602020502020306" pitchFamily="34" charset="0"/>
              </a:rPr>
              <a:t>2 Days &amp; 1 Night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 Silver </a:t>
            </a:r>
          </a:p>
          <a:p>
            <a:pPr lvl="1" eaLnBrk="1" hangingPunct="1"/>
            <a:r>
              <a:rPr lang="en-GB" altLang="en-US" sz="1800" dirty="0">
                <a:latin typeface="Berlin Sans FB" panose="020E0602020502020306" pitchFamily="34" charset="0"/>
              </a:rPr>
              <a:t>3 Days &amp; 2 Nights</a:t>
            </a:r>
          </a:p>
          <a:p>
            <a:pPr eaLnBrk="1" hangingPunct="1"/>
            <a:r>
              <a:rPr lang="en-GB" altLang="en-US" sz="1800" dirty="0">
                <a:latin typeface="Berlin Sans FB" panose="020E0602020502020306" pitchFamily="34" charset="0"/>
              </a:rPr>
              <a:t> Gold</a:t>
            </a:r>
          </a:p>
          <a:p>
            <a:pPr lvl="1" eaLnBrk="1" hangingPunct="1"/>
            <a:r>
              <a:rPr lang="en-GB" altLang="en-US" sz="1600" dirty="0">
                <a:latin typeface="Berlin Sans FB" panose="020E0602020502020306" pitchFamily="34" charset="0"/>
              </a:rPr>
              <a:t>4 Days &amp; 3 Nights</a:t>
            </a:r>
          </a:p>
          <a:p>
            <a:pPr lvl="1" eaLnBrk="1" hangingPunct="1"/>
            <a:endParaRPr lang="en-GB" altLang="en-US" sz="1600" dirty="0">
              <a:latin typeface="Berlin Sans FB" panose="020E0602020502020306" pitchFamily="34" charset="0"/>
            </a:endParaRPr>
          </a:p>
          <a:p>
            <a:pPr algn="ctr" eaLnBrk="1" hangingPunct="1">
              <a:buNone/>
            </a:pPr>
            <a:r>
              <a:rPr lang="en-GB" altLang="en-US" sz="1800" dirty="0">
                <a:latin typeface="Berlin Sans FB" panose="020E0602020502020306" pitchFamily="34" charset="0"/>
              </a:rPr>
              <a:t>Directly &amp; Remotely Supervised</a:t>
            </a:r>
          </a:p>
          <a:p>
            <a:pPr lvl="1" eaLnBrk="1" hangingPunct="1"/>
            <a:endParaRPr lang="en-GB" altLang="en-US" sz="1800" dirty="0">
              <a:latin typeface="Berlin Sans FB" panose="020E0602020502020306" pitchFamily="34" charset="0"/>
            </a:endParaRPr>
          </a:p>
          <a:p>
            <a:pPr eaLnBrk="1" hangingPunct="1"/>
            <a:endParaRPr lang="en-GB" altLang="en-US" sz="2000" dirty="0">
              <a:latin typeface="Berlin Sans FB" panose="020E0602020502020306" pitchFamily="34" charset="0"/>
            </a:endParaRPr>
          </a:p>
          <a:p>
            <a:pPr eaLnBrk="1" hangingPunct="1"/>
            <a:endParaRPr lang="en-GB" altLang="en-US" sz="2000" dirty="0">
              <a:latin typeface="Berlin Sans FB" panose="020E0602020502020306" pitchFamily="34" charset="0"/>
            </a:endParaRPr>
          </a:p>
          <a:p>
            <a:pPr eaLnBrk="1" hangingPunct="1"/>
            <a:endParaRPr lang="en-GB" altLang="en-US" sz="2000" dirty="0">
              <a:latin typeface="Berlin Sans FB" panose="020E0602020502020306" pitchFamily="34" charset="0"/>
            </a:endParaRPr>
          </a:p>
          <a:p>
            <a:pPr eaLnBrk="1" hangingPunct="1"/>
            <a:endParaRPr lang="en-GB" altLang="en-US" sz="2000" dirty="0">
              <a:latin typeface="Berlin Sans FB" panose="020E0602020502020306" pitchFamily="34" charset="0"/>
            </a:endParaRPr>
          </a:p>
          <a:p>
            <a:pPr eaLnBrk="1" hangingPunct="1">
              <a:buNone/>
            </a:pPr>
            <a:endParaRPr lang="en-GB" altLang="en-US" sz="2000" dirty="0">
              <a:latin typeface="Berlin Sans FB" panose="020E06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5805264"/>
            <a:ext cx="44037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Groups of 5 to 7 Participants</a:t>
            </a:r>
          </a:p>
          <a:p>
            <a:pPr algn="ctr"/>
            <a:r>
              <a:rPr lang="en-GB" dirty="0">
                <a:latin typeface="Berlin Sans FB" panose="020E0602020502020306" pitchFamily="34" charset="0"/>
              </a:rPr>
              <a:t>(5 to 8 for Canoeing)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1196529"/>
            <a:ext cx="8229600" cy="108034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How Much Will It Cost?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7441" y="2420887"/>
            <a:ext cx="8229600" cy="324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600" kern="0" dirty="0">
                <a:latin typeface="Berlin Sans FB" panose="020E0602020502020306" pitchFamily="34" charset="0"/>
              </a:rPr>
              <a:t>Bronze Walking - £310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600" kern="0" dirty="0">
                <a:latin typeface="Berlin Sans FB" panose="020E0602020502020306" pitchFamily="34" charset="0"/>
              </a:rPr>
              <a:t>Bronze Canoeing - £410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600" kern="0" dirty="0">
                <a:latin typeface="Berlin Sans FB" panose="020E0602020502020306" pitchFamily="34" charset="0"/>
              </a:rPr>
              <a:t>Silver Walking - £410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600" kern="0" dirty="0">
                <a:latin typeface="Berlin Sans FB" panose="020E0602020502020306" pitchFamily="34" charset="0"/>
              </a:rPr>
              <a:t>Silver Paddling - £510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600" kern="0" dirty="0">
                <a:latin typeface="Berlin Sans FB" panose="020E0602020502020306" pitchFamily="34" charset="0"/>
              </a:rPr>
              <a:t>Gold Walking - £525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268760"/>
            <a:ext cx="8642350" cy="5589587"/>
          </a:xfrm>
        </p:spPr>
        <p:txBody>
          <a:bodyPr numCol="1"/>
          <a:lstStyle/>
          <a:p>
            <a:pPr marL="714375" indent="-180975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dirty="0"/>
          </a:p>
          <a:p>
            <a:pPr marL="533400" indent="0" eaLnBrk="1" hangingPunct="1">
              <a:lnSpc>
                <a:spcPct val="90000"/>
              </a:lnSpc>
              <a:buNone/>
              <a:defRPr/>
            </a:pPr>
            <a:endParaRPr lang="en-GB" dirty="0"/>
          </a:p>
          <a:p>
            <a:pPr marL="990600" indent="-457200" eaLnBrk="1" hangingPunct="1">
              <a:lnSpc>
                <a:spcPct val="90000"/>
              </a:lnSpc>
              <a:defRPr/>
            </a:pPr>
            <a:r>
              <a:rPr lang="en-GB" dirty="0">
                <a:latin typeface="Berlin Sans FB" panose="020E0602020502020306" pitchFamily="34" charset="0"/>
              </a:rPr>
              <a:t>Training Expedition</a:t>
            </a:r>
          </a:p>
          <a:p>
            <a:pPr marL="990600" indent="-457200" eaLnBrk="1" hangingPunct="1">
              <a:lnSpc>
                <a:spcPct val="90000"/>
              </a:lnSpc>
              <a:defRPr/>
            </a:pPr>
            <a:r>
              <a:rPr lang="en-GB" dirty="0">
                <a:latin typeface="Berlin Sans FB" panose="020E0602020502020306" pitchFamily="34" charset="0"/>
              </a:rPr>
              <a:t>Practice Expedition</a:t>
            </a:r>
          </a:p>
          <a:p>
            <a:pPr marL="990600" indent="-457200" eaLnBrk="1" hangingPunct="1">
              <a:lnSpc>
                <a:spcPct val="90000"/>
              </a:lnSpc>
              <a:defRPr/>
            </a:pPr>
            <a:r>
              <a:rPr lang="en-GB" dirty="0">
                <a:latin typeface="Berlin Sans FB" panose="020E0602020502020306" pitchFamily="34" charset="0"/>
              </a:rPr>
              <a:t>Assessed Expedition</a:t>
            </a:r>
            <a:endParaRPr lang="en-GB" b="1" dirty="0">
              <a:latin typeface="Berlin Sans FB" panose="020E0602020502020306" pitchFamily="34" charset="0"/>
            </a:endParaRPr>
          </a:p>
          <a:p>
            <a:pPr marL="990600" indent="-457200" eaLnBrk="1" hangingPunct="1">
              <a:lnSpc>
                <a:spcPct val="90000"/>
              </a:lnSpc>
              <a:defRPr/>
            </a:pPr>
            <a:r>
              <a:rPr lang="en-GB" dirty="0">
                <a:latin typeface="Berlin Sans FB" panose="020E0602020502020306" pitchFamily="34" charset="0"/>
              </a:rPr>
              <a:t>Equipment included: </a:t>
            </a:r>
          </a:p>
          <a:p>
            <a:pPr marL="1390650" lvl="1" indent="-457200" eaLnBrk="1" hangingPunct="1">
              <a:spcBef>
                <a:spcPts val="0"/>
              </a:spcBef>
              <a:defRPr/>
            </a:pPr>
            <a:r>
              <a:rPr lang="en-GB" dirty="0">
                <a:latin typeface="Berlin Sans FB" panose="020E0602020502020306" pitchFamily="34" charset="0"/>
              </a:rPr>
              <a:t>Roll Mat</a:t>
            </a:r>
          </a:p>
          <a:p>
            <a:pPr marL="1390650" lvl="1" indent="-457200" eaLnBrk="1" hangingPunct="1">
              <a:spcBef>
                <a:spcPts val="0"/>
              </a:spcBef>
              <a:defRPr/>
            </a:pPr>
            <a:r>
              <a:rPr lang="en-GB" dirty="0" err="1">
                <a:latin typeface="Berlin Sans FB" panose="020E0602020502020306" pitchFamily="34" charset="0"/>
              </a:rPr>
              <a:t>Trangia</a:t>
            </a:r>
            <a:endParaRPr lang="en-GB" dirty="0">
              <a:latin typeface="Berlin Sans FB" panose="020E0602020502020306" pitchFamily="34" charset="0"/>
            </a:endParaRPr>
          </a:p>
          <a:p>
            <a:pPr marL="1390650" lvl="1" indent="-457200" eaLnBrk="1" hangingPunct="1">
              <a:spcBef>
                <a:spcPts val="0"/>
              </a:spcBef>
              <a:defRPr/>
            </a:pPr>
            <a:r>
              <a:rPr lang="en-GB" dirty="0">
                <a:latin typeface="Berlin Sans FB" panose="020E0602020502020306" pitchFamily="34" charset="0"/>
              </a:rPr>
              <a:t>Tent </a:t>
            </a:r>
          </a:p>
          <a:p>
            <a:pPr marL="1390650" lvl="1" indent="-457200" eaLnBrk="1" hangingPunct="1">
              <a:spcBef>
                <a:spcPts val="0"/>
              </a:spcBef>
              <a:defRPr/>
            </a:pPr>
            <a:r>
              <a:rPr lang="en-GB" dirty="0">
                <a:latin typeface="Berlin Sans FB" panose="020E0602020502020306" pitchFamily="34" charset="0"/>
              </a:rPr>
              <a:t>Sleeping Bag</a:t>
            </a:r>
          </a:p>
          <a:p>
            <a:pPr marL="1390650" lvl="1" indent="-457200" eaLnBrk="1" hangingPunct="1">
              <a:spcBef>
                <a:spcPts val="0"/>
              </a:spcBef>
              <a:defRPr/>
            </a:pPr>
            <a:r>
              <a:rPr lang="en-GB" dirty="0">
                <a:latin typeface="Berlin Sans FB" panose="020E0602020502020306" pitchFamily="34" charset="0"/>
              </a:rPr>
              <a:t>Rucksack</a:t>
            </a:r>
          </a:p>
          <a:p>
            <a:pPr marL="1390650" lvl="1" indent="-457200" eaLnBrk="1" hangingPunct="1">
              <a:spcBef>
                <a:spcPts val="0"/>
              </a:spcBef>
              <a:defRPr/>
            </a:pPr>
            <a:r>
              <a:rPr lang="en-GB" dirty="0">
                <a:latin typeface="Berlin Sans FB" panose="020E0602020502020306" pitchFamily="34" charset="0"/>
              </a:rPr>
              <a:t>Navigation Equipment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24521"/>
            <a:ext cx="8229600" cy="108034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What is Included?</a:t>
            </a:r>
          </a:p>
        </p:txBody>
      </p:sp>
    </p:spTree>
    <p:extLst>
      <p:ext uri="{BB962C8B-B14F-4D97-AF65-F5344CB8AC3E}">
        <p14:creationId xmlns:p14="http://schemas.microsoft.com/office/powerpoint/2010/main" val="403245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-36512" y="4869160"/>
            <a:ext cx="9865096" cy="1052512"/>
          </a:xfrm>
        </p:spPr>
        <p:txBody>
          <a:bodyPr/>
          <a:lstStyle/>
          <a:p>
            <a: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Thanks for Listening</a:t>
            </a:r>
            <a:b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/>
            </a:r>
            <a:b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Charlie Metcalfe – Inspired Expeditions</a:t>
            </a:r>
            <a:b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/>
            </a:r>
            <a:b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GB" altLang="en-US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Miss Wilkins – St. Mary’s School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6213" y="1239838"/>
            <a:ext cx="82296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altLang="en-US" kern="0">
                <a:latin typeface="Berlin Sans FB" panose="020E0602020502020306" pitchFamily="34" charset="0"/>
              </a:rPr>
              <a:t>The Award comprises 3 levels:</a:t>
            </a:r>
            <a:endParaRPr lang="en-GB" altLang="en-US" kern="0" dirty="0">
              <a:latin typeface="Berlin Sans FB" panose="020E0602020502020306" pitchFamily="34" charset="0"/>
            </a:endParaRP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4" b="18816"/>
          <a:stretch>
            <a:fillRect/>
          </a:stretch>
        </p:blipFill>
        <p:spPr bwMode="auto">
          <a:xfrm>
            <a:off x="2857500" y="2041525"/>
            <a:ext cx="9731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025900" y="2205038"/>
            <a:ext cx="227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C9900"/>
                </a:solidFill>
                <a:latin typeface="Berlin Sans FB" panose="020E0602020502020306" pitchFamily="34" charset="0"/>
              </a:rPr>
              <a:t>Bronze</a:t>
            </a:r>
            <a:endParaRPr lang="en-GB" altLang="en-US" sz="4000" b="1">
              <a:solidFill>
                <a:srgbClr val="B2B2B2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10779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075113" y="3609975"/>
            <a:ext cx="1808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B2B2B2"/>
                </a:solidFill>
                <a:latin typeface="Berlin Sans FB" panose="020E0602020502020306" pitchFamily="34" charset="0"/>
              </a:rPr>
              <a:t>Silver</a:t>
            </a:r>
            <a:r>
              <a:rPr lang="en-GB" altLang="en-US" sz="4000" b="1">
                <a:latin typeface="Berlin Sans FB" panose="020E0602020502020306" pitchFamily="34" charset="0"/>
              </a:rPr>
              <a:t> </a:t>
            </a:r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/>
          <a:stretch>
            <a:fillRect/>
          </a:stretch>
        </p:blipFill>
        <p:spPr bwMode="auto">
          <a:xfrm>
            <a:off x="2803525" y="4724400"/>
            <a:ext cx="9128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4075113" y="4959350"/>
            <a:ext cx="1808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66"/>
                </a:solidFill>
                <a:latin typeface="Berlin Sans FB" panose="020E0602020502020306" pitchFamily="34" charset="0"/>
              </a:rPr>
              <a:t>Gold</a:t>
            </a:r>
            <a:r>
              <a:rPr lang="en-GB" altLang="en-US" sz="4000" b="1">
                <a:solidFill>
                  <a:srgbClr val="FFCC00"/>
                </a:solidFill>
                <a:latin typeface="Berlin Sans FB" panose="020E0602020502020306" pitchFamily="34" charset="0"/>
              </a:rPr>
              <a:t> </a:t>
            </a:r>
          </a:p>
        </p:txBody>
      </p:sp>
      <p:pic>
        <p:nvPicPr>
          <p:cNvPr id="16394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8864" y="1772816"/>
            <a:ext cx="8229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Personal challenge.</a:t>
            </a:r>
          </a:p>
          <a:p>
            <a:pPr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Someone who has their </a:t>
            </a:r>
            <a:r>
              <a:rPr lang="en-GB" altLang="en-US" b="1" kern="0" dirty="0">
                <a:latin typeface="Berlin Sans FB" panose="020E0602020502020306" pitchFamily="34" charset="0"/>
              </a:rPr>
              <a:t>BRONZE, SILVER or GOLD </a:t>
            </a:r>
            <a:r>
              <a:rPr lang="en-GB" altLang="en-US" kern="0" dirty="0">
                <a:latin typeface="Berlin Sans FB" panose="020E0602020502020306" pitchFamily="34" charset="0"/>
              </a:rPr>
              <a:t>Awards will set their CV apart from their competitors.</a:t>
            </a:r>
          </a:p>
          <a:p>
            <a:pPr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Develop Independence </a:t>
            </a:r>
          </a:p>
          <a:p>
            <a:pPr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Have fun with friends! </a:t>
            </a:r>
          </a:p>
          <a:p>
            <a:pPr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The Duke of Edinburgh’s Award is the largest and most successful youth development program worldwide.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>
                <a:latin typeface="Berlin Sans FB Demi" panose="020E0802020502020306" pitchFamily="34" charset="0"/>
              </a:rPr>
              <a:t>Why do DofE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812603"/>
            <a:ext cx="793717" cy="10007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What does DofE Involve?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FC050AD-79DF-43AF-B540-624ACD88C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717" y="1953784"/>
            <a:ext cx="6561138" cy="464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By taking part in the sections, you will find yourselves:</a:t>
            </a:r>
          </a:p>
          <a:p>
            <a:pPr algn="ctr" eaLnBrk="1" hangingPunct="1">
              <a:defRPr/>
            </a:pPr>
            <a:endParaRPr lang="en-GB" altLang="en-US" sz="1000" kern="0" dirty="0">
              <a:latin typeface="Berlin Sans FB" panose="020E0602020502020306" pitchFamily="34" charset="0"/>
            </a:endParaRPr>
          </a:p>
          <a:p>
            <a:pPr algn="ctr"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Getting fitter</a:t>
            </a:r>
          </a:p>
          <a:p>
            <a:pPr algn="ctr"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Helping others and the community</a:t>
            </a:r>
          </a:p>
          <a:p>
            <a:pPr algn="ctr"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 Developing skills </a:t>
            </a:r>
          </a:p>
          <a:p>
            <a:pPr algn="ctr" eaLnBrk="1" hangingPunct="1"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Going on expeditions</a:t>
            </a:r>
          </a:p>
          <a:p>
            <a:pPr algn="ctr" eaLnBrk="1" hangingPunct="1">
              <a:defRPr/>
            </a:pPr>
            <a:endParaRPr lang="en-GB" altLang="en-US" sz="1000" kern="0" dirty="0">
              <a:latin typeface="Berlin Sans FB" panose="020E0602020502020306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altLang="en-US" kern="0" dirty="0">
                <a:latin typeface="Berlin Sans FB" panose="020E0602020502020306" pitchFamily="34" charset="0"/>
              </a:rPr>
              <a:t>An Award is achieved by </a:t>
            </a:r>
            <a:r>
              <a:rPr lang="en-GB" altLang="en-US" b="1" i="1" kern="0" dirty="0">
                <a:latin typeface="Berlin Sans FB" panose="020E0602020502020306" pitchFamily="34" charset="0"/>
              </a:rPr>
              <a:t>completing</a:t>
            </a:r>
            <a:r>
              <a:rPr lang="en-GB" altLang="en-US" kern="0" dirty="0">
                <a:latin typeface="Berlin Sans FB" panose="020E0602020502020306" pitchFamily="34" charset="0"/>
              </a:rPr>
              <a:t> a </a:t>
            </a:r>
            <a:r>
              <a:rPr lang="en-GB" altLang="en-US" b="1" i="1" kern="0" dirty="0">
                <a:latin typeface="Berlin Sans FB" panose="020E0602020502020306" pitchFamily="34" charset="0"/>
              </a:rPr>
              <a:t>personal</a:t>
            </a:r>
            <a:r>
              <a:rPr lang="en-GB" altLang="en-US" kern="0" dirty="0">
                <a:latin typeface="Berlin Sans FB" panose="020E0602020502020306" pitchFamily="34" charset="0"/>
              </a:rPr>
              <a:t> </a:t>
            </a:r>
            <a:r>
              <a:rPr lang="en-GB" altLang="en-US" b="1" i="1" kern="0" dirty="0">
                <a:latin typeface="Berlin Sans FB" panose="020E0602020502020306" pitchFamily="34" charset="0"/>
              </a:rPr>
              <a:t>programme</a:t>
            </a:r>
            <a:r>
              <a:rPr lang="en-GB" altLang="en-US" kern="0" dirty="0">
                <a:latin typeface="Berlin Sans FB" panose="020E0602020502020306" pitchFamily="34" charset="0"/>
              </a:rPr>
              <a:t> of activities in 4 sections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ofe award requirements bronze">
            <a:extLst>
              <a:ext uri="{FF2B5EF4-FFF2-40B4-BE49-F238E27FC236}">
                <a16:creationId xmlns:a16="http://schemas.microsoft.com/office/drawing/2014/main" id="{8552878C-3B07-4901-8F38-DA7F8AFB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8335"/>
            <a:ext cx="8136904" cy="4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7">
            <a:extLst>
              <a:ext uri="{FF2B5EF4-FFF2-40B4-BE49-F238E27FC236}">
                <a16:creationId xmlns:a16="http://schemas.microsoft.com/office/drawing/2014/main" id="{35DEC8AB-6845-4FF2-81FF-39DAC6796A01}"/>
              </a:ext>
            </a:extLst>
          </p:cNvPr>
          <p:cNvSpPr txBox="1">
            <a:spLocks noChangeArrowheads="1"/>
          </p:cNvSpPr>
          <p:nvPr/>
        </p:nvSpPr>
        <p:spPr>
          <a:xfrm>
            <a:off x="1258888" y="820738"/>
            <a:ext cx="655161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Award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8382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50" y="5953125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1258888" y="820738"/>
            <a:ext cx="655161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Award Requirements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  <p:pic>
        <p:nvPicPr>
          <p:cNvPr id="1026" name="Picture 2" descr="Image result for dofe award requirements silver">
            <a:extLst>
              <a:ext uri="{FF2B5EF4-FFF2-40B4-BE49-F238E27FC236}">
                <a16:creationId xmlns:a16="http://schemas.microsoft.com/office/drawing/2014/main" id="{D54FCF70-4565-4D71-83D2-90B6685A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3344"/>
            <a:ext cx="7260299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2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50" y="5953125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1258888" y="820738"/>
            <a:ext cx="655161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>
                <a:latin typeface="Berlin Sans FB Demi" pitchFamily="34" charset="0"/>
              </a:rPr>
              <a:t>Award Requirements</a:t>
            </a:r>
            <a:endParaRPr lang="en-GB" altLang="en-US" sz="4400" b="1" kern="0" dirty="0"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  <p:pic>
        <p:nvPicPr>
          <p:cNvPr id="3074" name="Picture 2" descr="Image result for dofe award requirements gold bsca">
            <a:extLst>
              <a:ext uri="{FF2B5EF4-FFF2-40B4-BE49-F238E27FC236}">
                <a16:creationId xmlns:a16="http://schemas.microsoft.com/office/drawing/2014/main" id="{72E904B8-6A37-43BB-951D-DA07ADA1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9" y="1882708"/>
            <a:ext cx="7236296" cy="40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8313" y="1206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>
                <a:latin typeface="Berlin Sans FB Demi" pitchFamily="34" charset="0"/>
              </a:rPr>
              <a:t>Skill, Volunteering &amp; </a:t>
            </a:r>
            <a:br>
              <a:rPr lang="en-GB" altLang="en-US" sz="4400" b="1" kern="0">
                <a:latin typeface="Berlin Sans FB Demi" pitchFamily="34" charset="0"/>
              </a:rPr>
            </a:br>
            <a:r>
              <a:rPr lang="en-GB" altLang="en-US" sz="4400" b="1" kern="0">
                <a:latin typeface="Berlin Sans FB Demi" pitchFamily="34" charset="0"/>
              </a:rPr>
              <a:t>Physical Recreation</a:t>
            </a:r>
            <a:endParaRPr lang="en-GB" altLang="en-US" sz="4400" b="1" kern="0" dirty="0">
              <a:latin typeface="Berlin Sans FB Demi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95536" y="2708920"/>
            <a:ext cx="82296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Minimum 1 hour per week per activity.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GB" altLang="en-US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A shorter, more intensive period does not count.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GB" altLang="en-US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Signing up and not turning up also does not count!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GB" altLang="en-US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Report in your logbook will be written upon completion.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929313"/>
            <a:ext cx="141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2708920"/>
            <a:ext cx="8353425" cy="36718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kern="0" dirty="0">
                <a:latin typeface="Berlin Sans FB" panose="020E0602020502020306" pitchFamily="34" charset="0"/>
              </a:rPr>
              <a:t>If you need to you can do more than one activity within the time frame, </a:t>
            </a:r>
            <a:r>
              <a:rPr lang="en-GB" altLang="en-US" sz="3400" kern="0" dirty="0" err="1">
                <a:latin typeface="Berlin Sans FB" panose="020E0602020502020306" pitchFamily="34" charset="0"/>
              </a:rPr>
              <a:t>eg</a:t>
            </a:r>
            <a:r>
              <a:rPr lang="en-GB" altLang="en-US" sz="3400" kern="0" dirty="0">
                <a:latin typeface="Berlin Sans FB" panose="020E0602020502020306" pitchFamily="34" charset="0"/>
              </a:rPr>
              <a:t>:</a:t>
            </a:r>
            <a:br>
              <a:rPr lang="en-GB" altLang="en-US" sz="3400" kern="0" dirty="0">
                <a:latin typeface="Berlin Sans FB" panose="020E0602020502020306" pitchFamily="34" charset="0"/>
              </a:rPr>
            </a:br>
            <a:r>
              <a:rPr lang="en-GB" altLang="en-US" sz="3400" kern="0" dirty="0">
                <a:latin typeface="Berlin Sans FB" panose="020E0602020502020306" pitchFamily="34" charset="0"/>
              </a:rPr>
              <a:t/>
            </a:r>
            <a:br>
              <a:rPr lang="en-GB" altLang="en-US" sz="3400" kern="0" dirty="0">
                <a:latin typeface="Berlin Sans FB" panose="020E0602020502020306" pitchFamily="34" charset="0"/>
              </a:rPr>
            </a:br>
            <a:r>
              <a:rPr lang="en-GB" altLang="en-US" sz="3400" kern="0" dirty="0">
                <a:latin typeface="Berlin Sans FB" panose="020E0602020502020306" pitchFamily="34" charset="0"/>
              </a:rPr>
              <a:t>	Summer Term:	Netball</a:t>
            </a:r>
            <a:br>
              <a:rPr lang="en-GB" altLang="en-US" sz="3400" kern="0" dirty="0">
                <a:latin typeface="Berlin Sans FB" panose="020E0602020502020306" pitchFamily="34" charset="0"/>
              </a:rPr>
            </a:br>
            <a:r>
              <a:rPr lang="en-GB" altLang="en-US" sz="3400" kern="0" dirty="0">
                <a:latin typeface="Berlin Sans FB" panose="020E0602020502020306" pitchFamily="34" charset="0"/>
              </a:rPr>
              <a:t>	Autumn Term: Hockey</a:t>
            </a:r>
            <a:br>
              <a:rPr lang="en-GB" altLang="en-US" sz="3400" kern="0" dirty="0">
                <a:latin typeface="Berlin Sans FB" panose="020E0602020502020306" pitchFamily="34" charset="0"/>
              </a:rPr>
            </a:br>
            <a:endParaRPr lang="en-GB" altLang="en-US" sz="2800" kern="0" dirty="0">
              <a:latin typeface="Berlin Sans FB" panose="020E0602020502020306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1196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kern="0" dirty="0">
                <a:latin typeface="Berlin Sans FB Demi" pitchFamily="34" charset="0"/>
              </a:rPr>
              <a:t>Skill, Volunteering &amp; </a:t>
            </a:r>
            <a:br>
              <a:rPr lang="en-GB" altLang="en-US" sz="4400" b="1" kern="0" dirty="0">
                <a:latin typeface="Berlin Sans FB Demi" pitchFamily="34" charset="0"/>
              </a:rPr>
            </a:br>
            <a:r>
              <a:rPr lang="en-GB" altLang="en-US" sz="4400" b="1" kern="0" dirty="0">
                <a:latin typeface="Berlin Sans FB Demi" pitchFamily="34" charset="0"/>
              </a:rPr>
              <a:t>Physical Recreation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5812603"/>
            <a:ext cx="793717" cy="1000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fE Standard Presentation Template">
  <a:themeElements>
    <a:clrScheme name="DofE Standard Presentation Template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DofE Standard Presentation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fE Standard Presentation Template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6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6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7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7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fE Standard Presentation Template">
  <a:themeElements>
    <a:clrScheme name="DofE Standard Presentation Template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DofE Standard Presentation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fE Standard Presentation Template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8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8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9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9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10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10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2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3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3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4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4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5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5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452A30E06404D8DD6D2BE53355641" ma:contentTypeVersion="0" ma:contentTypeDescription="Create a new document." ma:contentTypeScope="" ma:versionID="23a00bba929d6a68d28b85f58c41fe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A2A22E-F65D-41C2-99BC-659009CCEB04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35D588-215C-4DF9-B4FB-142452CD5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</TotalTime>
  <Words>441</Words>
  <Application>Microsoft Office PowerPoint</Application>
  <PresentationFormat>On-screen Show (4:3)</PresentationFormat>
  <Paragraphs>133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ＭＳ Ｐゴシック</vt:lpstr>
      <vt:lpstr>Arial</vt:lpstr>
      <vt:lpstr>Arial Bold</vt:lpstr>
      <vt:lpstr>Arial Unicode MS</vt:lpstr>
      <vt:lpstr>Berlin Sans FB</vt:lpstr>
      <vt:lpstr>Berlin Sans FB Demi</vt:lpstr>
      <vt:lpstr>Georgia</vt:lpstr>
      <vt:lpstr>Microsoft Sans Serif</vt:lpstr>
      <vt:lpstr>DofE Standard Presentation Template</vt:lpstr>
      <vt:lpstr>1_DofE Standard Presentation Template</vt:lpstr>
      <vt:lpstr>8_Default Design</vt:lpstr>
      <vt:lpstr>9_Default Design</vt:lpstr>
      <vt:lpstr>10_Default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  Charlie Metcalfe – Inspired Expeditions  Miss Wilkins – St. Mary’s School</vt:lpstr>
    </vt:vector>
  </TitlesOfParts>
  <Company>The Duke of Edinburghs Award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slide with logo is first page only</dc:title>
  <dc:creator>Inspired Expeditions</dc:creator>
  <cp:lastModifiedBy>Miss Wilkins</cp:lastModifiedBy>
  <cp:revision>52</cp:revision>
  <dcterms:created xsi:type="dcterms:W3CDTF">2008-12-10T09:56:00Z</dcterms:created>
  <dcterms:modified xsi:type="dcterms:W3CDTF">2018-09-20T09:02:25Z</dcterms:modified>
</cp:coreProperties>
</file>